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quada One" charset="1" panose="02000000000000000000"/>
      <p:regular r:id="rId15"/>
    </p:embeddedFont>
    <p:embeddedFont>
      <p:font typeface="Raleway Italics" charset="1" panose="00000000000000000000"/>
      <p:regular r:id="rId16"/>
    </p:embeddedFont>
    <p:embeddedFont>
      <p:font typeface="Canva Sans Italics" charset="1" panose="020B0503030501040103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Raleway Bold" charset="1" panose="00000000000000000000"/>
      <p:regular r:id="rId20"/>
    </p:embeddedFont>
    <p:embeddedFont>
      <p:font typeface="Raleway" charset="1" panose="00000000000000000000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1kBBWCbk.mp4" Type="http://schemas.openxmlformats.org/officeDocument/2006/relationships/video"/><Relationship Id="rId4" Target="../media/VAG1kBBWCb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74" r="0" b="-88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2332" y="-229756"/>
            <a:ext cx="9615668" cy="8087425"/>
            <a:chOff x="0" y="0"/>
            <a:chExt cx="555167" cy="466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5167" cy="466933"/>
            </a:xfrm>
            <a:custGeom>
              <a:avLst/>
              <a:gdLst/>
              <a:ahLst/>
              <a:cxnLst/>
              <a:rect r="r" b="b" t="t" l="l"/>
              <a:pathLst>
                <a:path h="466933" w="555167">
                  <a:moveTo>
                    <a:pt x="203200" y="0"/>
                  </a:moveTo>
                  <a:lnTo>
                    <a:pt x="555167" y="0"/>
                  </a:lnTo>
                  <a:lnTo>
                    <a:pt x="35196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51967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47452" y="3250937"/>
            <a:ext cx="12793097" cy="300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94"/>
              </a:lnSpc>
              <a:spcBef>
                <a:spcPct val="0"/>
              </a:spcBef>
            </a:pPr>
            <a:r>
              <a:rPr lang="en-US" sz="175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GESTURE BOT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62377" y="3636068"/>
            <a:ext cx="732496" cy="323382"/>
            <a:chOff x="0" y="0"/>
            <a:chExt cx="976661" cy="4311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>
            <a:off x="5184080" y="3802521"/>
            <a:ext cx="664102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5983820" y="6773742"/>
            <a:ext cx="632036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Group 3: </a:t>
            </a:r>
          </a:p>
          <a:p>
            <a:pPr algn="ctr">
              <a:lnSpc>
                <a:spcPts val="2799"/>
              </a:lnSpc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Bjørn Sødal · Cornelius Brandt · Fynn Schilke ·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 spc="59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Maximilian Eckstein · Harshal Ghadge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7452" y="5919738"/>
            <a:ext cx="1279309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Practical utilization </a:t>
            </a:r>
            <a:r>
              <a:rPr lang="en-US" sz="19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of gesture recognition in motion-controlled robotics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74530" y="2425583"/>
            <a:ext cx="987135" cy="987135"/>
          </a:xfrm>
          <a:custGeom>
            <a:avLst/>
            <a:gdLst/>
            <a:ahLst/>
            <a:cxnLst/>
            <a:rect r="r" b="b" t="t" l="l"/>
            <a:pathLst>
              <a:path h="987135" w="987135">
                <a:moveTo>
                  <a:pt x="0" y="0"/>
                </a:moveTo>
                <a:lnTo>
                  <a:pt x="987135" y="0"/>
                </a:lnTo>
                <a:lnTo>
                  <a:pt x="987135" y="987135"/>
                </a:lnTo>
                <a:lnTo>
                  <a:pt x="0" y="987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78624">
            <a:off x="16050540" y="3465731"/>
            <a:ext cx="1364960" cy="1364960"/>
          </a:xfrm>
          <a:custGeom>
            <a:avLst/>
            <a:gdLst/>
            <a:ahLst/>
            <a:cxnLst/>
            <a:rect r="r" b="b" t="t" l="l"/>
            <a:pathLst>
              <a:path h="1364960" w="1364960">
                <a:moveTo>
                  <a:pt x="0" y="0"/>
                </a:moveTo>
                <a:lnTo>
                  <a:pt x="1364960" y="0"/>
                </a:lnTo>
                <a:lnTo>
                  <a:pt x="1364960" y="1364960"/>
                </a:lnTo>
                <a:lnTo>
                  <a:pt x="0" y="1364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07131" y="1418685"/>
            <a:ext cx="4128644" cy="3000931"/>
            <a:chOff x="0" y="0"/>
            <a:chExt cx="642401" cy="466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2401" cy="466933"/>
            </a:xfrm>
            <a:custGeom>
              <a:avLst/>
              <a:gdLst/>
              <a:ahLst/>
              <a:cxnLst/>
              <a:rect r="r" b="b" t="t" l="l"/>
              <a:pathLst>
                <a:path h="466933" w="642401">
                  <a:moveTo>
                    <a:pt x="203200" y="0"/>
                  </a:moveTo>
                  <a:lnTo>
                    <a:pt x="642401" y="0"/>
                  </a:lnTo>
                  <a:lnTo>
                    <a:pt x="43920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39201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96580" y="2425583"/>
            <a:ext cx="7797157" cy="3119511"/>
            <a:chOff x="0" y="0"/>
            <a:chExt cx="1162888" cy="465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62888" cy="465252"/>
            </a:xfrm>
            <a:custGeom>
              <a:avLst/>
              <a:gdLst/>
              <a:ahLst/>
              <a:cxnLst/>
              <a:rect r="r" b="b" t="t" l="l"/>
              <a:pathLst>
                <a:path h="465252" w="1162888">
                  <a:moveTo>
                    <a:pt x="203200" y="0"/>
                  </a:moveTo>
                  <a:lnTo>
                    <a:pt x="1162888" y="0"/>
                  </a:lnTo>
                  <a:lnTo>
                    <a:pt x="959688" y="465252"/>
                  </a:lnTo>
                  <a:lnTo>
                    <a:pt x="0" y="46525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0" t="-32710" r="0" b="-3271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815057"/>
            <a:ext cx="5716679" cy="14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PROJECT IDEA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729434"/>
            <a:ext cx="732496" cy="323382"/>
            <a:chOff x="0" y="0"/>
            <a:chExt cx="976661" cy="43117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21" id="21"/>
          <p:cNvSpPr/>
          <p:nvPr/>
        </p:nvSpPr>
        <p:spPr>
          <a:xfrm>
            <a:off x="1850402" y="1895887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552402" y="3918664"/>
            <a:ext cx="8754728" cy="463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6602" indent="-358301" lvl="1">
              <a:lnSpc>
                <a:spcPts val="4646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Gesture-controlled mobile robot</a:t>
            </a:r>
          </a:p>
          <a:p>
            <a:pPr algn="l" marL="716602" indent="-358301" lvl="1">
              <a:lnSpc>
                <a:spcPts val="4646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more intuitive human–robot interaction</a:t>
            </a:r>
          </a:p>
          <a:p>
            <a:pPr algn="l" marL="716602" indent="-358301" lvl="1">
              <a:lnSpc>
                <a:spcPts val="4646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Uses two-hand control: one for navigation, one for arm movement</a:t>
            </a:r>
          </a:p>
          <a:p>
            <a:pPr algn="l" marL="716602" indent="-358301" lvl="1">
              <a:lnSpc>
                <a:spcPts val="4646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Provides live camera feedback for the operator</a:t>
            </a:r>
          </a:p>
          <a:p>
            <a:pPr algn="l">
              <a:lnSpc>
                <a:spcPts val="464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27120698" cy="5412136"/>
            <a:chOff x="0" y="0"/>
            <a:chExt cx="2339844" cy="466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44" cy="466933"/>
            </a:xfrm>
            <a:custGeom>
              <a:avLst/>
              <a:gdLst/>
              <a:ahLst/>
              <a:cxnLst/>
              <a:rect r="r" b="b" t="t" l="l"/>
              <a:pathLst>
                <a:path h="466933" w="2339844">
                  <a:moveTo>
                    <a:pt x="203200" y="0"/>
                  </a:moveTo>
                  <a:lnTo>
                    <a:pt x="2339844" y="0"/>
                  </a:lnTo>
                  <a:lnTo>
                    <a:pt x="2136644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2136644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613607"/>
            <a:ext cx="5716679" cy="14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CHALLENGES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527983"/>
            <a:ext cx="732496" cy="323382"/>
            <a:chOff x="0" y="0"/>
            <a:chExt cx="976661" cy="4311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7" id="17"/>
          <p:cNvSpPr/>
          <p:nvPr/>
        </p:nvSpPr>
        <p:spPr>
          <a:xfrm>
            <a:off x="1850402" y="1694437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2043656" y="3526485"/>
            <a:ext cx="4745425" cy="770478"/>
            <a:chOff x="0" y="0"/>
            <a:chExt cx="2875871" cy="466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75871" cy="466933"/>
            </a:xfrm>
            <a:custGeom>
              <a:avLst/>
              <a:gdLst/>
              <a:ahLst/>
              <a:cxnLst/>
              <a:rect r="r" b="b" t="t" l="l"/>
              <a:pathLst>
                <a:path h="466933" w="2875871">
                  <a:moveTo>
                    <a:pt x="203200" y="0"/>
                  </a:moveTo>
                  <a:lnTo>
                    <a:pt x="2875871" y="0"/>
                  </a:lnTo>
                  <a:lnTo>
                    <a:pt x="267267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672671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31826" y="6760357"/>
            <a:ext cx="5668305" cy="770478"/>
            <a:chOff x="0" y="0"/>
            <a:chExt cx="3435164" cy="4669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435164" cy="466933"/>
            </a:xfrm>
            <a:custGeom>
              <a:avLst/>
              <a:gdLst/>
              <a:ahLst/>
              <a:cxnLst/>
              <a:rect r="r" b="b" t="t" l="l"/>
              <a:pathLst>
                <a:path h="466933" w="3435164">
                  <a:moveTo>
                    <a:pt x="203200" y="0"/>
                  </a:moveTo>
                  <a:lnTo>
                    <a:pt x="3435164" y="0"/>
                  </a:lnTo>
                  <a:lnTo>
                    <a:pt x="3231964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3231964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81279" y="3381780"/>
            <a:ext cx="6176660" cy="770478"/>
            <a:chOff x="0" y="0"/>
            <a:chExt cx="3743242" cy="4669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43242" cy="466933"/>
            </a:xfrm>
            <a:custGeom>
              <a:avLst/>
              <a:gdLst/>
              <a:ahLst/>
              <a:cxnLst/>
              <a:rect r="r" b="b" t="t" l="l"/>
              <a:pathLst>
                <a:path h="466933" w="3743242">
                  <a:moveTo>
                    <a:pt x="203200" y="0"/>
                  </a:moveTo>
                  <a:lnTo>
                    <a:pt x="3743242" y="0"/>
                  </a:lnTo>
                  <a:lnTo>
                    <a:pt x="3540042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47625"/>
              <a:ext cx="3540042" cy="514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Gesture recognition accuracy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76335" y="7014292"/>
            <a:ext cx="3420043" cy="770478"/>
            <a:chOff x="0" y="0"/>
            <a:chExt cx="2072649" cy="4669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72649" cy="466933"/>
            </a:xfrm>
            <a:custGeom>
              <a:avLst/>
              <a:gdLst/>
              <a:ahLst/>
              <a:cxnLst/>
              <a:rect r="r" b="b" t="t" l="l"/>
              <a:pathLst>
                <a:path h="466933" w="2072649">
                  <a:moveTo>
                    <a:pt x="203200" y="0"/>
                  </a:moveTo>
                  <a:lnTo>
                    <a:pt x="2072649" y="0"/>
                  </a:lnTo>
                  <a:lnTo>
                    <a:pt x="1869449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47625"/>
              <a:ext cx="1869449" cy="514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Complicated Setup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891077" y="3381780"/>
            <a:ext cx="1657323" cy="1024413"/>
            <a:chOff x="0" y="0"/>
            <a:chExt cx="755417" cy="4669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55417" cy="466933"/>
            </a:xfrm>
            <a:custGeom>
              <a:avLst/>
              <a:gdLst/>
              <a:ahLst/>
              <a:cxnLst/>
              <a:rect r="r" b="b" t="t" l="l"/>
              <a:pathLst>
                <a:path h="466933" w="755417">
                  <a:moveTo>
                    <a:pt x="203200" y="0"/>
                  </a:moveTo>
                  <a:lnTo>
                    <a:pt x="755417" y="0"/>
                  </a:lnTo>
                  <a:lnTo>
                    <a:pt x="55221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552217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1741" y="6633390"/>
            <a:ext cx="1657323" cy="1024413"/>
            <a:chOff x="0" y="0"/>
            <a:chExt cx="755417" cy="46693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55417" cy="466933"/>
            </a:xfrm>
            <a:custGeom>
              <a:avLst/>
              <a:gdLst/>
              <a:ahLst/>
              <a:cxnLst/>
              <a:rect r="r" b="b" t="t" l="l"/>
              <a:pathLst>
                <a:path h="466933" w="755417">
                  <a:moveTo>
                    <a:pt x="203200" y="0"/>
                  </a:moveTo>
                  <a:lnTo>
                    <a:pt x="755417" y="0"/>
                  </a:lnTo>
                  <a:lnTo>
                    <a:pt x="55221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38100"/>
              <a:ext cx="552217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28700" y="3237075"/>
            <a:ext cx="1657323" cy="1024413"/>
            <a:chOff x="0" y="0"/>
            <a:chExt cx="755417" cy="4669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5417" cy="466933"/>
            </a:xfrm>
            <a:custGeom>
              <a:avLst/>
              <a:gdLst/>
              <a:ahLst/>
              <a:cxnLst/>
              <a:rect r="r" b="b" t="t" l="l"/>
              <a:pathLst>
                <a:path h="466933" w="755417">
                  <a:moveTo>
                    <a:pt x="203200" y="0"/>
                  </a:moveTo>
                  <a:lnTo>
                    <a:pt x="755417" y="0"/>
                  </a:lnTo>
                  <a:lnTo>
                    <a:pt x="55221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101600" y="-38100"/>
              <a:ext cx="552217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91077" y="6760357"/>
            <a:ext cx="1657323" cy="1024413"/>
            <a:chOff x="0" y="0"/>
            <a:chExt cx="755417" cy="46693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55417" cy="466933"/>
            </a:xfrm>
            <a:custGeom>
              <a:avLst/>
              <a:gdLst/>
              <a:ahLst/>
              <a:cxnLst/>
              <a:rect r="r" b="b" t="t" l="l"/>
              <a:pathLst>
                <a:path h="466933" w="755417">
                  <a:moveTo>
                    <a:pt x="203200" y="0"/>
                  </a:moveTo>
                  <a:lnTo>
                    <a:pt x="755417" y="0"/>
                  </a:lnTo>
                  <a:lnTo>
                    <a:pt x="552217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38100"/>
              <a:ext cx="552217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1481623" y="3569313"/>
            <a:ext cx="463761" cy="662516"/>
          </a:xfrm>
          <a:custGeom>
            <a:avLst/>
            <a:gdLst/>
            <a:ahLst/>
            <a:cxnLst/>
            <a:rect r="r" b="b" t="t" l="l"/>
            <a:pathLst>
              <a:path h="662516" w="463761">
                <a:moveTo>
                  <a:pt x="0" y="0"/>
                </a:moveTo>
                <a:lnTo>
                  <a:pt x="463761" y="0"/>
                </a:lnTo>
                <a:lnTo>
                  <a:pt x="463761" y="662516"/>
                </a:lnTo>
                <a:lnTo>
                  <a:pt x="0" y="662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69310" y="3409090"/>
            <a:ext cx="662516" cy="662516"/>
          </a:xfrm>
          <a:custGeom>
            <a:avLst/>
            <a:gdLst/>
            <a:ahLst/>
            <a:cxnLst/>
            <a:rect r="r" b="b" t="t" l="l"/>
            <a:pathLst>
              <a:path h="662516" w="662516">
                <a:moveTo>
                  <a:pt x="0" y="0"/>
                </a:moveTo>
                <a:lnTo>
                  <a:pt x="662516" y="0"/>
                </a:lnTo>
                <a:lnTo>
                  <a:pt x="662516" y="662516"/>
                </a:lnTo>
                <a:lnTo>
                  <a:pt x="0" y="662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69310" y="6760357"/>
            <a:ext cx="662516" cy="662516"/>
          </a:xfrm>
          <a:custGeom>
            <a:avLst/>
            <a:gdLst/>
            <a:ahLst/>
            <a:cxnLst/>
            <a:rect r="r" b="b" t="t" l="l"/>
            <a:pathLst>
              <a:path h="662516" w="662516">
                <a:moveTo>
                  <a:pt x="0" y="0"/>
                </a:moveTo>
                <a:lnTo>
                  <a:pt x="662516" y="0"/>
                </a:lnTo>
                <a:lnTo>
                  <a:pt x="662516" y="662516"/>
                </a:lnTo>
                <a:lnTo>
                  <a:pt x="0" y="662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413820" y="6941306"/>
            <a:ext cx="662516" cy="662516"/>
          </a:xfrm>
          <a:custGeom>
            <a:avLst/>
            <a:gdLst/>
            <a:ahLst/>
            <a:cxnLst/>
            <a:rect r="r" b="b" t="t" l="l"/>
            <a:pathLst>
              <a:path h="662516" w="662516">
                <a:moveTo>
                  <a:pt x="0" y="0"/>
                </a:moveTo>
                <a:lnTo>
                  <a:pt x="662515" y="0"/>
                </a:lnTo>
                <a:lnTo>
                  <a:pt x="662515" y="662516"/>
                </a:lnTo>
                <a:lnTo>
                  <a:pt x="0" y="662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3429354" y="3666022"/>
            <a:ext cx="197402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3D positions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018042" y="6917632"/>
            <a:ext cx="409587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0"/>
              </a:lnSpc>
              <a:spcBef>
                <a:spcPct val="0"/>
              </a:spcBef>
            </a:pPr>
            <a:r>
              <a:rPr lang="en-US" b="true" sz="2300" spc="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System Integration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4663" y="8616675"/>
            <a:ext cx="1978825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00568" y="4547552"/>
            <a:ext cx="564366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Reliable gesture recognition under varying lighting conditions and hand orientations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81279" y="8124528"/>
            <a:ext cx="500447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Seamless communication between PC and robot (e.g. signal transmission problems)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413820" y="4547552"/>
            <a:ext cx="536629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3D hand tracking without depth sensors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233348" y="8124528"/>
            <a:ext cx="439201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Complex setup and compatibility issues across multiple PCs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32496" cy="323382"/>
            <a:chOff x="0" y="0"/>
            <a:chExt cx="976661" cy="4311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>
            <a:off x="1850402" y="11951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512220" y="588465"/>
            <a:ext cx="11066599" cy="9698535"/>
            <a:chOff x="0" y="0"/>
            <a:chExt cx="532798" cy="466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2798" cy="466933"/>
            </a:xfrm>
            <a:custGeom>
              <a:avLst/>
              <a:gdLst/>
              <a:ahLst/>
              <a:cxnLst/>
              <a:rect r="r" b="b" t="t" l="l"/>
              <a:pathLst>
                <a:path h="466933" w="532798">
                  <a:moveTo>
                    <a:pt x="203200" y="0"/>
                  </a:moveTo>
                  <a:lnTo>
                    <a:pt x="532798" y="0"/>
                  </a:lnTo>
                  <a:lnTo>
                    <a:pt x="329598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329598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16754" y="7209760"/>
            <a:ext cx="883696" cy="883696"/>
          </a:xfrm>
          <a:custGeom>
            <a:avLst/>
            <a:gdLst/>
            <a:ahLst/>
            <a:cxnLst/>
            <a:rect r="r" b="b" t="t" l="l"/>
            <a:pathLst>
              <a:path h="883696" w="883696">
                <a:moveTo>
                  <a:pt x="0" y="0"/>
                </a:moveTo>
                <a:lnTo>
                  <a:pt x="883696" y="0"/>
                </a:lnTo>
                <a:lnTo>
                  <a:pt x="883696" y="883696"/>
                </a:lnTo>
                <a:lnTo>
                  <a:pt x="0" y="883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789537">
            <a:off x="16864209" y="6613276"/>
            <a:ext cx="572450" cy="572450"/>
          </a:xfrm>
          <a:custGeom>
            <a:avLst/>
            <a:gdLst/>
            <a:ahLst/>
            <a:cxnLst/>
            <a:rect r="r" b="b" t="t" l="l"/>
            <a:pathLst>
              <a:path h="572450" w="572450">
                <a:moveTo>
                  <a:pt x="0" y="0"/>
                </a:moveTo>
                <a:lnTo>
                  <a:pt x="572450" y="0"/>
                </a:lnTo>
                <a:lnTo>
                  <a:pt x="572450" y="572450"/>
                </a:lnTo>
                <a:lnTo>
                  <a:pt x="0" y="57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789537">
            <a:off x="1525380" y="2959944"/>
            <a:ext cx="634242" cy="634242"/>
          </a:xfrm>
          <a:custGeom>
            <a:avLst/>
            <a:gdLst/>
            <a:ahLst/>
            <a:cxnLst/>
            <a:rect r="r" b="b" t="t" l="l"/>
            <a:pathLst>
              <a:path h="634242" w="634242">
                <a:moveTo>
                  <a:pt x="0" y="0"/>
                </a:moveTo>
                <a:lnTo>
                  <a:pt x="634241" y="0"/>
                </a:lnTo>
                <a:lnTo>
                  <a:pt x="634241" y="634241"/>
                </a:lnTo>
                <a:lnTo>
                  <a:pt x="0" y="634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904724" y="2972265"/>
            <a:ext cx="2067668" cy="2067668"/>
          </a:xfrm>
          <a:custGeom>
            <a:avLst/>
            <a:gdLst/>
            <a:ahLst/>
            <a:cxnLst/>
            <a:rect r="r" b="b" t="t" l="l"/>
            <a:pathLst>
              <a:path h="2067668" w="2067668">
                <a:moveTo>
                  <a:pt x="0" y="0"/>
                </a:moveTo>
                <a:lnTo>
                  <a:pt x="2067668" y="0"/>
                </a:lnTo>
                <a:lnTo>
                  <a:pt x="2067668" y="2067668"/>
                </a:lnTo>
                <a:lnTo>
                  <a:pt x="0" y="206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06560">
            <a:off x="9135901" y="6358953"/>
            <a:ext cx="2067668" cy="2067668"/>
          </a:xfrm>
          <a:custGeom>
            <a:avLst/>
            <a:gdLst/>
            <a:ahLst/>
            <a:cxnLst/>
            <a:rect r="r" b="b" t="t" l="l"/>
            <a:pathLst>
              <a:path h="2067668" w="2067668">
                <a:moveTo>
                  <a:pt x="0" y="0"/>
                </a:moveTo>
                <a:lnTo>
                  <a:pt x="2067668" y="0"/>
                </a:lnTo>
                <a:lnTo>
                  <a:pt x="2067668" y="2067669"/>
                </a:lnTo>
                <a:lnTo>
                  <a:pt x="0" y="206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630340">
            <a:off x="8877924" y="3930882"/>
            <a:ext cx="2067668" cy="2067668"/>
          </a:xfrm>
          <a:custGeom>
            <a:avLst/>
            <a:gdLst/>
            <a:ahLst/>
            <a:cxnLst/>
            <a:rect r="r" b="b" t="t" l="l"/>
            <a:pathLst>
              <a:path h="2067668" w="2067668">
                <a:moveTo>
                  <a:pt x="0" y="0"/>
                </a:moveTo>
                <a:lnTo>
                  <a:pt x="2067668" y="0"/>
                </a:lnTo>
                <a:lnTo>
                  <a:pt x="2067668" y="2067668"/>
                </a:lnTo>
                <a:lnTo>
                  <a:pt x="0" y="206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69522">
            <a:off x="7139488" y="5451788"/>
            <a:ext cx="2067668" cy="2067668"/>
          </a:xfrm>
          <a:custGeom>
            <a:avLst/>
            <a:gdLst/>
            <a:ahLst/>
            <a:cxnLst/>
            <a:rect r="r" b="b" t="t" l="l"/>
            <a:pathLst>
              <a:path h="2067668" w="2067668">
                <a:moveTo>
                  <a:pt x="0" y="0"/>
                </a:moveTo>
                <a:lnTo>
                  <a:pt x="2067668" y="0"/>
                </a:lnTo>
                <a:lnTo>
                  <a:pt x="2067668" y="2067668"/>
                </a:lnTo>
                <a:lnTo>
                  <a:pt x="0" y="206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28700" y="3277065"/>
            <a:ext cx="5584559" cy="2374093"/>
            <a:chOff x="0" y="0"/>
            <a:chExt cx="1410205" cy="5995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0205" cy="599503"/>
            </a:xfrm>
            <a:custGeom>
              <a:avLst/>
              <a:gdLst/>
              <a:ahLst/>
              <a:cxnLst/>
              <a:rect r="r" b="b" t="t" l="l"/>
              <a:pathLst>
                <a:path h="599503" w="1410205">
                  <a:moveTo>
                    <a:pt x="203200" y="0"/>
                  </a:moveTo>
                  <a:lnTo>
                    <a:pt x="1410205" y="0"/>
                  </a:lnTo>
                  <a:lnTo>
                    <a:pt x="1207005" y="599503"/>
                  </a:lnTo>
                  <a:lnTo>
                    <a:pt x="0" y="599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1207005" cy="63760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674741" y="6327433"/>
            <a:ext cx="5584559" cy="1849104"/>
            <a:chOff x="0" y="0"/>
            <a:chExt cx="1410205" cy="4669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10205" cy="466933"/>
            </a:xfrm>
            <a:custGeom>
              <a:avLst/>
              <a:gdLst/>
              <a:ahLst/>
              <a:cxnLst/>
              <a:rect r="r" b="b" t="t" l="l"/>
              <a:pathLst>
                <a:path h="466933" w="1410205">
                  <a:moveTo>
                    <a:pt x="203200" y="0"/>
                  </a:moveTo>
                  <a:lnTo>
                    <a:pt x="1410205" y="0"/>
                  </a:lnTo>
                  <a:lnTo>
                    <a:pt x="1207005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38100"/>
              <a:ext cx="1207005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6327433"/>
            <a:ext cx="5584559" cy="1849104"/>
            <a:chOff x="0" y="0"/>
            <a:chExt cx="1410205" cy="4669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10205" cy="466933"/>
            </a:xfrm>
            <a:custGeom>
              <a:avLst/>
              <a:gdLst/>
              <a:ahLst/>
              <a:cxnLst/>
              <a:rect r="r" b="b" t="t" l="l"/>
              <a:pathLst>
                <a:path h="466933" w="1410205">
                  <a:moveTo>
                    <a:pt x="203200" y="0"/>
                  </a:moveTo>
                  <a:lnTo>
                    <a:pt x="1410205" y="0"/>
                  </a:lnTo>
                  <a:lnTo>
                    <a:pt x="1207005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101600" y="-38100"/>
              <a:ext cx="1207005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V="true">
            <a:off x="6210912" y="4006099"/>
            <a:ext cx="693811" cy="458013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V="true">
            <a:off x="10928262" y="4521261"/>
            <a:ext cx="1346571" cy="254952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1181810" y="7181796"/>
            <a:ext cx="895278" cy="70189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6210912" y="6536582"/>
            <a:ext cx="929832" cy="715403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4355489" y="1438174"/>
            <a:ext cx="9577023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SOLUTIONS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06326" y="3860861"/>
            <a:ext cx="4276590" cy="179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70517" indent="-185258" lvl="1">
              <a:lnSpc>
                <a:spcPts val="2402"/>
              </a:lnSpc>
              <a:buFont typeface="Arial"/>
              <a:buChar char="•"/>
            </a:pPr>
            <a:r>
              <a:rPr lang="en-US" sz="1716" spc="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21 hand landmarks detected via MediaPipe</a:t>
            </a:r>
          </a:p>
          <a:p>
            <a:pPr algn="ctr" marL="370517" indent="-185258" lvl="1">
              <a:lnSpc>
                <a:spcPts val="2402"/>
              </a:lnSpc>
              <a:buFont typeface="Arial"/>
              <a:buChar char="•"/>
            </a:pPr>
            <a:r>
              <a:rPr lang="en-US" sz="1716" spc="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 and accurate real-time recognition pipeline</a:t>
            </a:r>
          </a:p>
          <a:p>
            <a:pPr algn="ctr" marL="370517" indent="-185258" lvl="1">
              <a:lnSpc>
                <a:spcPts val="2402"/>
              </a:lnSpc>
              <a:buFont typeface="Arial"/>
              <a:buChar char="•"/>
            </a:pPr>
            <a:r>
              <a:rPr lang="en-US" sz="1716" spc="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Hand-Landmark-Pipeline with pretrained model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01726" y="6938604"/>
            <a:ext cx="4038506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controlling robot velocities</a:t>
            </a:r>
          </a:p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5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manages communication between RaspberryPi and PC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398238" y="6938604"/>
            <a:ext cx="4099466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53">
                <a:solidFill>
                  <a:srgbClr val="022A21"/>
                </a:solidFill>
                <a:latin typeface="Raleway"/>
                <a:ea typeface="Raleway"/>
                <a:cs typeface="Raleway"/>
                <a:sym typeface="Raleway"/>
              </a:rPr>
              <a:t>Docker container for consistent, plug-and-play system setup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97641" y="3444250"/>
            <a:ext cx="29228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 spc="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MediaPipe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97641" y="6570207"/>
            <a:ext cx="29228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 spc="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ROS 2 Humble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49167" y="3142625"/>
            <a:ext cx="310462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 spc="5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MediaPipe 3D mapping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86532" y="6570207"/>
            <a:ext cx="292287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1999" spc="59">
                <a:solidFill>
                  <a:srgbClr val="022A21"/>
                </a:solidFill>
                <a:latin typeface="Raleway Bold"/>
                <a:ea typeface="Raleway Bold"/>
                <a:cs typeface="Raleway Bold"/>
                <a:sym typeface="Raleway Bold"/>
              </a:rPr>
              <a:t>Docker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44663" y="8616675"/>
            <a:ext cx="1978825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53543" y="3637354"/>
            <a:ext cx="5040760" cy="224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4227" indent="-197114" lvl="1">
              <a:lnSpc>
                <a:spcPts val="2556"/>
              </a:lnSpc>
              <a:buFont typeface="Arial"/>
              <a:buChar char="•"/>
            </a:pPr>
            <a:r>
              <a:rPr lang="en-US" sz="18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MediaPipe provides simple 3D detection</a:t>
            </a:r>
          </a:p>
          <a:p>
            <a:pPr algn="ctr" marL="394227" indent="-197114" lvl="1">
              <a:lnSpc>
                <a:spcPts val="2556"/>
              </a:lnSpc>
              <a:buFont typeface="Arial"/>
              <a:buChar char="•"/>
            </a:pPr>
            <a:r>
              <a:rPr lang="en-US" sz="18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Estimating missing position data using 3D landmark projection (approximation, not full depth)</a:t>
            </a:r>
          </a:p>
          <a:p>
            <a:pPr algn="ctr" marL="394227" indent="-197114" lvl="1">
              <a:lnSpc>
                <a:spcPts val="2556"/>
              </a:lnSpc>
              <a:buFont typeface="Arial"/>
              <a:buChar char="•"/>
            </a:pPr>
            <a:r>
              <a:rPr lang="en-US" b="true" sz="182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approaches for arm movement (e.g. LiDAR-based or visual estimation) are currently being evaluated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1820440" y="2972265"/>
            <a:ext cx="6306967" cy="3097993"/>
            <a:chOff x="0" y="0"/>
            <a:chExt cx="1410205" cy="69269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410205" cy="692695"/>
            </a:xfrm>
            <a:custGeom>
              <a:avLst/>
              <a:gdLst/>
              <a:ahLst/>
              <a:cxnLst/>
              <a:rect r="r" b="b" t="t" l="l"/>
              <a:pathLst>
                <a:path h="692695" w="1410205">
                  <a:moveTo>
                    <a:pt x="203200" y="0"/>
                  </a:moveTo>
                  <a:lnTo>
                    <a:pt x="1410205" y="0"/>
                  </a:lnTo>
                  <a:lnTo>
                    <a:pt x="1207005" y="692695"/>
                  </a:lnTo>
                  <a:lnTo>
                    <a:pt x="0" y="6926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101600" y="-38100"/>
              <a:ext cx="1207005" cy="730795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32496" cy="323382"/>
            <a:chOff x="0" y="0"/>
            <a:chExt cx="976661" cy="4311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3" id="13"/>
          <p:cNvSpPr/>
          <p:nvPr/>
        </p:nvSpPr>
        <p:spPr>
          <a:xfrm>
            <a:off x="1850402" y="11951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327628" y="3489570"/>
            <a:ext cx="1462219" cy="1458210"/>
          </a:xfrm>
          <a:custGeom>
            <a:avLst/>
            <a:gdLst/>
            <a:ahLst/>
            <a:cxnLst/>
            <a:rect r="r" b="b" t="t" l="l"/>
            <a:pathLst>
              <a:path h="1458210" w="1462219">
                <a:moveTo>
                  <a:pt x="0" y="0"/>
                </a:moveTo>
                <a:lnTo>
                  <a:pt x="1462219" y="0"/>
                </a:lnTo>
                <a:lnTo>
                  <a:pt x="1462219" y="1458210"/>
                </a:lnTo>
                <a:lnTo>
                  <a:pt x="0" y="14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91186" y="5351335"/>
            <a:ext cx="9067625" cy="4417561"/>
          </a:xfrm>
          <a:custGeom>
            <a:avLst/>
            <a:gdLst/>
            <a:ahLst/>
            <a:cxnLst/>
            <a:rect r="r" b="b" t="t" l="l"/>
            <a:pathLst>
              <a:path h="4417561" w="9067625">
                <a:moveTo>
                  <a:pt x="0" y="0"/>
                </a:moveTo>
                <a:lnTo>
                  <a:pt x="9067625" y="0"/>
                </a:lnTo>
                <a:lnTo>
                  <a:pt x="9067625" y="4417561"/>
                </a:lnTo>
                <a:lnTo>
                  <a:pt x="0" y="4417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48782" y="4218675"/>
            <a:ext cx="4005314" cy="5550221"/>
          </a:xfrm>
          <a:custGeom>
            <a:avLst/>
            <a:gdLst/>
            <a:ahLst/>
            <a:cxnLst/>
            <a:rect r="r" b="b" t="t" l="l"/>
            <a:pathLst>
              <a:path h="5550221" w="4005314">
                <a:moveTo>
                  <a:pt x="0" y="0"/>
                </a:moveTo>
                <a:lnTo>
                  <a:pt x="4005314" y="0"/>
                </a:lnTo>
                <a:lnTo>
                  <a:pt x="4005314" y="5550221"/>
                </a:lnTo>
                <a:lnTo>
                  <a:pt x="0" y="5550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4663" y="8616675"/>
            <a:ext cx="1978825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4948" y="1382851"/>
            <a:ext cx="444712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FUNCTIONAL REQUIREMENTS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4636" y="1382851"/>
            <a:ext cx="539360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USE-CASE SECNARIO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906851"/>
            <a:ext cx="5596299" cy="275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3786" indent="-281893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Gesture-based movement control</a:t>
            </a:r>
          </a:p>
          <a:p>
            <a:pPr algn="ctr" marL="563786" indent="-281893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Gesture-based arm activation and positioning</a:t>
            </a:r>
          </a:p>
          <a:p>
            <a:pPr algn="ctr" marL="563786" indent="-281893" lvl="1">
              <a:lnSpc>
                <a:spcPts val="3655"/>
              </a:lnSpc>
              <a:buFont typeface="Arial"/>
              <a:buChar char="•"/>
            </a:pPr>
            <a:r>
              <a:rPr lang="en-US" sz="261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video feedback</a:t>
            </a:r>
          </a:p>
          <a:p>
            <a:pPr algn="ctr">
              <a:lnSpc>
                <a:spcPts val="365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554636" y="2990460"/>
            <a:ext cx="5545984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“Trash Pickup” – robot identifies and picks up a nearby object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6043" y="8602917"/>
            <a:ext cx="910524" cy="910524"/>
          </a:xfrm>
          <a:custGeom>
            <a:avLst/>
            <a:gdLst/>
            <a:ahLst/>
            <a:cxnLst/>
            <a:rect r="r" b="b" t="t" l="l"/>
            <a:pathLst>
              <a:path h="910524" w="910524">
                <a:moveTo>
                  <a:pt x="0" y="0"/>
                </a:moveTo>
                <a:lnTo>
                  <a:pt x="910524" y="0"/>
                </a:lnTo>
                <a:lnTo>
                  <a:pt x="910524" y="910524"/>
                </a:lnTo>
                <a:lnTo>
                  <a:pt x="0" y="910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8649"/>
            <a:ext cx="9016770" cy="2194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 &amp; SYSTEM HARDWARE SETUP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732496" cy="323382"/>
            <a:chOff x="0" y="0"/>
            <a:chExt cx="976661" cy="43117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850402" y="11951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3930724"/>
            <a:ext cx="391701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3000" y="1261829"/>
            <a:ext cx="4724845" cy="61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45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6373" y="4719109"/>
            <a:ext cx="6743894" cy="193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79" indent="-296889" lvl="1">
              <a:lnSpc>
                <a:spcPts val="3850"/>
              </a:lnSpc>
              <a:buFont typeface="Arial"/>
              <a:buChar char="•"/>
            </a:pPr>
            <a:r>
              <a:rPr lang="en-US" sz="2750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Based on a non-public MediaPipe dataset (Google)</a:t>
            </a:r>
          </a:p>
          <a:p>
            <a:pPr algn="l" marL="593779" indent="-296889" lvl="1">
              <a:lnSpc>
                <a:spcPts val="3850"/>
              </a:lnSpc>
              <a:buFont typeface="Arial"/>
              <a:buChar char="•"/>
            </a:pPr>
            <a:r>
              <a:rPr lang="en-US" sz="2750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Pretrained neural network model for hand landmark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663" y="8616675"/>
            <a:ext cx="1978825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95017" y="6669167"/>
            <a:ext cx="10321861" cy="2098078"/>
            <a:chOff x="0" y="0"/>
            <a:chExt cx="2297159" cy="4669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97159" cy="466933"/>
            </a:xfrm>
            <a:custGeom>
              <a:avLst/>
              <a:gdLst/>
              <a:ahLst/>
              <a:cxnLst/>
              <a:rect r="r" b="b" t="t" l="l"/>
              <a:pathLst>
                <a:path h="466933" w="2297159">
                  <a:moveTo>
                    <a:pt x="203200" y="0"/>
                  </a:moveTo>
                  <a:lnTo>
                    <a:pt x="2297159" y="0"/>
                  </a:lnTo>
                  <a:lnTo>
                    <a:pt x="2093959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2093959" cy="505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95017" y="6399499"/>
            <a:ext cx="5310406" cy="2700154"/>
            <a:chOff x="0" y="0"/>
            <a:chExt cx="915013" cy="4652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5013" cy="465252"/>
            </a:xfrm>
            <a:custGeom>
              <a:avLst/>
              <a:gdLst/>
              <a:ahLst/>
              <a:cxnLst/>
              <a:rect r="r" b="b" t="t" l="l"/>
              <a:pathLst>
                <a:path h="465252" w="915013">
                  <a:moveTo>
                    <a:pt x="203200" y="0"/>
                  </a:moveTo>
                  <a:lnTo>
                    <a:pt x="915013" y="0"/>
                  </a:lnTo>
                  <a:lnTo>
                    <a:pt x="711813" y="465252"/>
                  </a:lnTo>
                  <a:lnTo>
                    <a:pt x="0" y="46525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l="0" t="-15515" r="0" b="-15515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766733" y="6399499"/>
            <a:ext cx="5727078" cy="2700154"/>
            <a:chOff x="0" y="0"/>
            <a:chExt cx="986808" cy="4652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6808" cy="465252"/>
            </a:xfrm>
            <a:custGeom>
              <a:avLst/>
              <a:gdLst/>
              <a:ahLst/>
              <a:cxnLst/>
              <a:rect r="r" b="b" t="t" l="l"/>
              <a:pathLst>
                <a:path h="465252" w="986808">
                  <a:moveTo>
                    <a:pt x="203200" y="0"/>
                  </a:moveTo>
                  <a:lnTo>
                    <a:pt x="986808" y="0"/>
                  </a:lnTo>
                  <a:lnTo>
                    <a:pt x="783608" y="465252"/>
                  </a:lnTo>
                  <a:lnTo>
                    <a:pt x="0" y="46525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l="0" t="-20764" r="0" b="-20764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144000" y="2168432"/>
            <a:ext cx="8468998" cy="387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704" indent="-296852" lvl="1">
              <a:lnSpc>
                <a:spcPts val="3849"/>
              </a:lnSpc>
              <a:buFont typeface="Arial"/>
              <a:buChar char="•"/>
            </a:pPr>
            <a:r>
              <a:rPr lang="en-US" sz="2749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TurtleBot3 Waffle Pi with Raspberry Pi 4</a:t>
            </a:r>
          </a:p>
          <a:p>
            <a:pPr algn="l" marL="593704" indent="-296852" lvl="1">
              <a:lnSpc>
                <a:spcPts val="3849"/>
              </a:lnSpc>
              <a:buFont typeface="Arial"/>
              <a:buChar char="•"/>
            </a:pPr>
            <a:r>
              <a:rPr lang="en-US" sz="2749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ROS 2 Humble running on both PC and Pi (via Docker)</a:t>
            </a:r>
          </a:p>
          <a:p>
            <a:pPr algn="l" marL="593704" indent="-296852" lvl="1">
              <a:lnSpc>
                <a:spcPts val="3849"/>
              </a:lnSpc>
              <a:buFont typeface="Arial"/>
              <a:buChar char="•"/>
            </a:pPr>
            <a:r>
              <a:rPr lang="en-US" sz="2749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Wi-Fi connection between PC and robot</a:t>
            </a:r>
          </a:p>
          <a:p>
            <a:pPr algn="l" marL="593704" indent="-296852" lvl="1">
              <a:lnSpc>
                <a:spcPts val="3849"/>
              </a:lnSpc>
              <a:buFont typeface="Arial"/>
              <a:buChar char="•"/>
            </a:pPr>
            <a:r>
              <a:rPr lang="en-US" sz="2749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All computation handled on PC; Pi receives movement commands</a:t>
            </a:r>
          </a:p>
          <a:p>
            <a:pPr algn="l" marL="593704" indent="-296852" lvl="1">
              <a:lnSpc>
                <a:spcPts val="3849"/>
              </a:lnSpc>
              <a:buFont typeface="Arial"/>
              <a:buChar char="•"/>
            </a:pPr>
            <a:r>
              <a:rPr lang="en-US" sz="2749" spc="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ROS Publisher–Subscriber architecture for modular 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28649"/>
            <a:ext cx="10011991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8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NEXT STEPS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732496" cy="323382"/>
            <a:chOff x="0" y="0"/>
            <a:chExt cx="976661" cy="43117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4" id="14"/>
          <p:cNvSpPr/>
          <p:nvPr/>
        </p:nvSpPr>
        <p:spPr>
          <a:xfrm>
            <a:off x="1850402" y="1195154"/>
            <a:ext cx="278251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7213398" y="2866387"/>
            <a:ext cx="14694928" cy="7420613"/>
            <a:chOff x="0" y="0"/>
            <a:chExt cx="991799" cy="5008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1799" cy="500837"/>
            </a:xfrm>
            <a:custGeom>
              <a:avLst/>
              <a:gdLst/>
              <a:ahLst/>
              <a:cxnLst/>
              <a:rect r="r" b="b" t="t" l="l"/>
              <a:pathLst>
                <a:path h="500837" w="991799">
                  <a:moveTo>
                    <a:pt x="203200" y="0"/>
                  </a:moveTo>
                  <a:lnTo>
                    <a:pt x="991799" y="0"/>
                  </a:lnTo>
                  <a:lnTo>
                    <a:pt x="788599" y="500837"/>
                  </a:lnTo>
                  <a:lnTo>
                    <a:pt x="0" y="500837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43F32">
                    <a:alpha val="100000"/>
                  </a:srgbClr>
                </a:gs>
                <a:gs pos="100000">
                  <a:srgbClr val="022A21">
                    <a:alpha val="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788599" cy="538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3549028"/>
            <a:ext cx="5284929" cy="208190"/>
            <a:chOff x="0" y="0"/>
            <a:chExt cx="11853154" cy="4669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53154" cy="466933"/>
            </a:xfrm>
            <a:custGeom>
              <a:avLst/>
              <a:gdLst/>
              <a:ahLst/>
              <a:cxnLst/>
              <a:rect r="r" b="b" t="t" l="l"/>
              <a:pathLst>
                <a:path h="466933" w="11853154">
                  <a:moveTo>
                    <a:pt x="203200" y="0"/>
                  </a:moveTo>
                  <a:lnTo>
                    <a:pt x="11853154" y="0"/>
                  </a:lnTo>
                  <a:lnTo>
                    <a:pt x="11649954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11649954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06614" y="4477608"/>
            <a:ext cx="8703024" cy="3306386"/>
            <a:chOff x="0" y="0"/>
            <a:chExt cx="1304046" cy="4954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04046" cy="495423"/>
            </a:xfrm>
            <a:custGeom>
              <a:avLst/>
              <a:gdLst/>
              <a:ahLst/>
              <a:cxnLst/>
              <a:rect r="r" b="b" t="t" l="l"/>
              <a:pathLst>
                <a:path h="495423" w="1304046">
                  <a:moveTo>
                    <a:pt x="203200" y="0"/>
                  </a:moveTo>
                  <a:lnTo>
                    <a:pt x="1304046" y="0"/>
                  </a:lnTo>
                  <a:lnTo>
                    <a:pt x="1100846" y="495423"/>
                  </a:lnTo>
                  <a:lnTo>
                    <a:pt x="0" y="49542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1100846" cy="53352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3530607" y="3833418"/>
            <a:ext cx="0" cy="1883827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3407961" y="3833418"/>
            <a:ext cx="0" cy="720390"/>
          </a:xfrm>
          <a:prstGeom prst="line">
            <a:avLst/>
          </a:prstGeom>
          <a:ln cap="flat" w="9525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0833093" y="3549013"/>
            <a:ext cx="5385502" cy="208190"/>
            <a:chOff x="0" y="0"/>
            <a:chExt cx="12078722" cy="4669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78722" cy="466933"/>
            </a:xfrm>
            <a:custGeom>
              <a:avLst/>
              <a:gdLst/>
              <a:ahLst/>
              <a:cxnLst/>
              <a:rect r="r" b="b" t="t" l="l"/>
              <a:pathLst>
                <a:path h="466933" w="12078722">
                  <a:moveTo>
                    <a:pt x="203200" y="0"/>
                  </a:moveTo>
                  <a:lnTo>
                    <a:pt x="12078722" y="0"/>
                  </a:lnTo>
                  <a:lnTo>
                    <a:pt x="11875522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11875522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094294" y="2999737"/>
            <a:ext cx="2636858" cy="54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PLANNING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07415" y="2923537"/>
            <a:ext cx="2636858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OBSTACLES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4076" y="5323926"/>
            <a:ext cx="6396887" cy="205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7192" indent="-213596" lvl="1">
              <a:lnSpc>
                <a:spcPts val="2770"/>
              </a:lnSpc>
              <a:buFont typeface="Arial"/>
              <a:buChar char="•"/>
            </a:pPr>
            <a:r>
              <a:rPr lang="en-US" sz="1978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Integrate and test robotic arm control functionality</a:t>
            </a:r>
          </a:p>
          <a:p>
            <a:pPr algn="ctr" marL="427192" indent="-213596" lvl="1">
              <a:lnSpc>
                <a:spcPts val="2770"/>
              </a:lnSpc>
              <a:buFont typeface="Arial"/>
              <a:buChar char="•"/>
            </a:pPr>
            <a:r>
              <a:rPr lang="en-US" sz="1978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Continue testing and troubleshooting of the ROS setup</a:t>
            </a:r>
          </a:p>
          <a:p>
            <a:pPr algn="ctr" marL="427192" indent="-213596" lvl="1">
              <a:lnSpc>
                <a:spcPts val="2770"/>
              </a:lnSpc>
              <a:buFont typeface="Arial"/>
              <a:buChar char="•"/>
            </a:pPr>
            <a:r>
              <a:rPr lang="en-US" sz="1978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Finalize Docker container for easy deployment</a:t>
            </a:r>
          </a:p>
          <a:p>
            <a:pPr algn="ctr" marL="427192" indent="-213596" lvl="1">
              <a:lnSpc>
                <a:spcPts val="2770"/>
              </a:lnSpc>
              <a:buFont typeface="Arial"/>
              <a:buChar char="•"/>
            </a:pPr>
            <a:r>
              <a:rPr lang="en-US" sz="1978" spc="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project report and preparing demonstration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23488" y="4572858"/>
            <a:ext cx="57314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399" spc="7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 major changes in project timeline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4663" y="8616675"/>
            <a:ext cx="1978825" cy="20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9"/>
              </a:lnSpc>
              <a:spcBef>
                <a:spcPct val="0"/>
              </a:spcBef>
            </a:pPr>
            <a:r>
              <a:rPr lang="en-US" sz="12021">
                <a:solidFill>
                  <a:srgbClr val="FFFFFF">
                    <a:alpha val="34902"/>
                  </a:srgbClr>
                </a:solidFill>
                <a:latin typeface="Squada One"/>
                <a:ea typeface="Squada One"/>
                <a:cs typeface="Squada One"/>
                <a:sym typeface="Squada One"/>
              </a:rPr>
              <a:t>06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8451811" y="8771898"/>
            <a:ext cx="915654" cy="915654"/>
          </a:xfrm>
          <a:custGeom>
            <a:avLst/>
            <a:gdLst/>
            <a:ahLst/>
            <a:cxnLst/>
            <a:rect r="r" b="b" t="t" l="l"/>
            <a:pathLst>
              <a:path h="915654" w="915654">
                <a:moveTo>
                  <a:pt x="0" y="0"/>
                </a:moveTo>
                <a:lnTo>
                  <a:pt x="915654" y="0"/>
                </a:lnTo>
                <a:lnTo>
                  <a:pt x="915654" y="915654"/>
                </a:lnTo>
                <a:lnTo>
                  <a:pt x="0" y="915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9367465" y="5717245"/>
            <a:ext cx="6862083" cy="2661196"/>
            <a:chOff x="0" y="0"/>
            <a:chExt cx="1204021" cy="4669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04021" cy="466933"/>
            </a:xfrm>
            <a:custGeom>
              <a:avLst/>
              <a:gdLst/>
              <a:ahLst/>
              <a:cxnLst/>
              <a:rect r="r" b="b" t="t" l="l"/>
              <a:pathLst>
                <a:path h="466933" w="1204021">
                  <a:moveTo>
                    <a:pt x="203200" y="0"/>
                  </a:moveTo>
                  <a:lnTo>
                    <a:pt x="1204021" y="0"/>
                  </a:lnTo>
                  <a:lnTo>
                    <a:pt x="1000821" y="466933"/>
                  </a:lnTo>
                  <a:lnTo>
                    <a:pt x="0" y="4669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930F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101600" y="-38100"/>
              <a:ext cx="1000821" cy="505033"/>
            </a:xfrm>
            <a:prstGeom prst="rect">
              <a:avLst/>
            </a:prstGeom>
          </p:spPr>
          <p:txBody>
            <a:bodyPr anchor="ctr" rtlCol="false" tIns="153553" lIns="153553" bIns="153553" rIns="1535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462709" y="6022045"/>
            <a:ext cx="4671595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68">
                <a:solidFill>
                  <a:srgbClr val="022A21"/>
                </a:solidFill>
                <a:latin typeface="Raleway"/>
                <a:ea typeface="Raleway"/>
                <a:cs typeface="Raleway"/>
                <a:sym typeface="Raleway"/>
              </a:rPr>
              <a:t>Occasional communication issues in university network</a:t>
            </a:r>
          </a:p>
          <a:p>
            <a:pPr algn="ct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68">
                <a:solidFill>
                  <a:srgbClr val="022A21"/>
                </a:solidFill>
                <a:latin typeface="Raleway"/>
                <a:ea typeface="Raleway"/>
                <a:cs typeface="Raleway"/>
                <a:sym typeface="Raleway"/>
              </a:rPr>
              <a:t>Video output stability issues</a:t>
            </a:r>
          </a:p>
          <a:p>
            <a:pPr algn="ct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68">
                <a:solidFill>
                  <a:srgbClr val="022A21"/>
                </a:solidFill>
                <a:latin typeface="Raleway"/>
                <a:ea typeface="Raleway"/>
                <a:cs typeface="Raleway"/>
                <a:sym typeface="Raleway"/>
              </a:rPr>
              <a:t>Outdated camera package dependencies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2A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83" t="0" r="183" b="0"/>
          <a:stretch>
            <a:fillRect/>
          </a:stretch>
        </p:blipFill>
        <p:spPr>
          <a:xfrm flipH="false" flipV="false" rot="0">
            <a:off x="5869311" y="0"/>
            <a:ext cx="576072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47452" y="2417248"/>
            <a:ext cx="12793097" cy="3008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94"/>
              </a:lnSpc>
              <a:spcBef>
                <a:spcPct val="0"/>
              </a:spcBef>
            </a:pPr>
            <a:r>
              <a:rPr lang="en-US" sz="1756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362377" y="2802379"/>
            <a:ext cx="732496" cy="323382"/>
            <a:chOff x="0" y="0"/>
            <a:chExt cx="976661" cy="43117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75278" cy="431176"/>
              <a:chOff x="0" y="0"/>
              <a:chExt cx="406400" cy="466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00691" y="0"/>
              <a:ext cx="375278" cy="431176"/>
              <a:chOff x="0" y="0"/>
              <a:chExt cx="406400" cy="466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01383" y="0"/>
              <a:ext cx="375278" cy="431176"/>
              <a:chOff x="0" y="0"/>
              <a:chExt cx="406400" cy="466933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06400" cy="466933"/>
              </a:xfrm>
              <a:custGeom>
                <a:avLst/>
                <a:gdLst/>
                <a:ahLst/>
                <a:cxnLst/>
                <a:rect r="r" b="b" t="t" l="l"/>
                <a:pathLst>
                  <a:path h="466933" w="406400">
                    <a:moveTo>
                      <a:pt x="203200" y="0"/>
                    </a:moveTo>
                    <a:lnTo>
                      <a:pt x="406400" y="0"/>
                    </a:lnTo>
                    <a:lnTo>
                      <a:pt x="203200" y="466933"/>
                    </a:lnTo>
                    <a:lnTo>
                      <a:pt x="0" y="466933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600" y="-38100"/>
                <a:ext cx="203200" cy="505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AutoShape 14" id="14"/>
          <p:cNvSpPr/>
          <p:nvPr/>
        </p:nvSpPr>
        <p:spPr>
          <a:xfrm>
            <a:off x="5184080" y="2968832"/>
            <a:ext cx="664102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6703591" y="4962842"/>
            <a:ext cx="4880818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</a:t>
            </a:r>
            <a:r>
              <a:rPr lang="en-US" b="true" sz="21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uestions &amp; feedback are welcome!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DAG1nTwAHOE</dc:identifier>
  <dcterms:modified xsi:type="dcterms:W3CDTF">2011-08-01T06:04:30Z</dcterms:modified>
  <cp:revision>1</cp:revision>
  <dc:title>Gesture Bot V2</dc:title>
</cp:coreProperties>
</file>